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3" r:id="rId3"/>
    <p:sldId id="270" r:id="rId4"/>
    <p:sldId id="27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A31B6-FA41-4169-88D4-4474CC1923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D9AD9C-C686-49EB-A605-7F82ED8F31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55239C-1A90-4849-8C53-BD8D5C070E48}"/>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513607EA-99BB-4241-B3EC-C6153035A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61BAF8-AF54-49F7-A335-B48E6982AF34}"/>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1694137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1527-14EE-4B7D-810B-2609CA65C4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16FF0F-4BA8-4BDF-B212-0EFA33719BD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C39D44-8AF8-4518-87CF-D0867C392A60}"/>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E5061B95-CD7C-429D-AA56-0C3D2FED4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4AC61B-0373-4F61-9C74-9B1F224DDEB0}"/>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246672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BEA56-03E8-411F-86A4-7EB8E9356CF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FA10F7-6B08-4D25-9760-391F4F6E3F1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D36865-8B46-4BB0-8EC1-9D49DCF13171}"/>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83E385F9-224C-43E3-825E-FE8C5596EA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6C3B08-9B84-4F10-9470-68412BE5F99A}"/>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478543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8E2F1-E732-4B18-979E-F07FBFB10E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900131-F116-4B22-A8EA-BE10DC2BB03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DD0B58-EEBA-455E-B301-2B741C3C2089}"/>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70F367B8-1310-4F46-B017-8FFE6409F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6A57D-A57B-43DE-89AE-E6273D9C1DC6}"/>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277364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B2E77-66E4-4546-9987-D2C8ADF1E6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020D83-2066-44D8-9B6D-4DF24DAAE0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2CFD57-6072-4F0A-A95E-97610199E7A8}"/>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0E078F85-0917-47E1-8001-8F4EE0C3D2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23C8F2-AF3F-4E6E-861F-5D108E77EFE5}"/>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322622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3EE94-438F-4622-AA63-646191FD18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C3749E-3A59-4BFA-B07F-F714AA45F0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EED0D8-3A3B-469A-9701-B54E594E7B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7C8AF3-5267-489C-A988-71B3E357EB44}"/>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6" name="Footer Placeholder 5">
            <a:extLst>
              <a:ext uri="{FF2B5EF4-FFF2-40B4-BE49-F238E27FC236}">
                <a16:creationId xmlns:a16="http://schemas.microsoft.com/office/drawing/2014/main" id="{42429591-CA20-47CD-9DAB-554D52ED79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32FDFF-7ABB-4F28-A69B-7EE9BEB319A1}"/>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3091542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35FA8-CCD6-400D-99B7-064F81ED4E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30C56E-044D-40F5-9985-720170D3D1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1C325CC-64D5-473C-B89E-5854FE09AB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FEA7C0-C873-48AA-A64E-D2A7248D08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CF170B-27FA-4E99-9551-A5529F04A6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3F3EDE-DEF7-46C5-ABA4-C0FF1045DED6}"/>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8" name="Footer Placeholder 7">
            <a:extLst>
              <a:ext uri="{FF2B5EF4-FFF2-40B4-BE49-F238E27FC236}">
                <a16:creationId xmlns:a16="http://schemas.microsoft.com/office/drawing/2014/main" id="{63D5ACF9-B0FE-40EB-A99E-27C04C3C2B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65811BD-1323-4BF7-BEFB-43CD4DA02FFF}"/>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1640449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BA174-DD62-4DFE-B951-FE40C80F93F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B9EFBD-5174-4C7F-9783-1305EB548A86}"/>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4" name="Footer Placeholder 3">
            <a:extLst>
              <a:ext uri="{FF2B5EF4-FFF2-40B4-BE49-F238E27FC236}">
                <a16:creationId xmlns:a16="http://schemas.microsoft.com/office/drawing/2014/main" id="{78992F10-8993-40F9-B321-3000AB13AC7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D80EF8-2923-4B4D-B98F-A4303C39D0A1}"/>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1849971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EB4062-3D69-480E-8D5D-4205D691974E}"/>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3" name="Footer Placeholder 2">
            <a:extLst>
              <a:ext uri="{FF2B5EF4-FFF2-40B4-BE49-F238E27FC236}">
                <a16:creationId xmlns:a16="http://schemas.microsoft.com/office/drawing/2014/main" id="{A6CEAA77-2ECB-4E95-978A-613C8B0FCA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02E9F3-D271-43F7-A060-18D876311F43}"/>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1718174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354E3-D327-4B0D-B9C2-D17696ECE1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45DB6C-F63D-43F2-B47C-E1FE45307E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F422E0-8146-41CF-A76F-6F394F263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9C65A41-2B73-4700-9222-0D45DAD7E44C}"/>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6" name="Footer Placeholder 5">
            <a:extLst>
              <a:ext uri="{FF2B5EF4-FFF2-40B4-BE49-F238E27FC236}">
                <a16:creationId xmlns:a16="http://schemas.microsoft.com/office/drawing/2014/main" id="{470196F2-D515-4DF0-8EB1-3627DABDC1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A7582-A423-412F-8E30-076A4885B652}"/>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2104234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3DC79-8C29-40F1-8909-164EE1E16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2491E6-AD9C-43D5-A8DC-7FA8CA3806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E61113-CA7A-4678-A6A5-C020E614A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042954-5EBF-4073-8D00-3FB6FBBA486C}"/>
              </a:ext>
            </a:extLst>
          </p:cNvPr>
          <p:cNvSpPr>
            <a:spLocks noGrp="1"/>
          </p:cNvSpPr>
          <p:nvPr>
            <p:ph type="dt" sz="half" idx="10"/>
          </p:nvPr>
        </p:nvSpPr>
        <p:spPr/>
        <p:txBody>
          <a:bodyPr/>
          <a:lstStyle/>
          <a:p>
            <a:fld id="{AC474710-D2E0-4A86-964F-F67F758776B4}" type="datetimeFigureOut">
              <a:rPr lang="en-US" smtClean="0"/>
              <a:t>2/6/2023</a:t>
            </a:fld>
            <a:endParaRPr lang="en-US"/>
          </a:p>
        </p:txBody>
      </p:sp>
      <p:sp>
        <p:nvSpPr>
          <p:cNvPr id="6" name="Footer Placeholder 5">
            <a:extLst>
              <a:ext uri="{FF2B5EF4-FFF2-40B4-BE49-F238E27FC236}">
                <a16:creationId xmlns:a16="http://schemas.microsoft.com/office/drawing/2014/main" id="{858E92D5-7A9F-4CB5-9EDF-80FE67304C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E83CB8-DCDE-4DC9-89F4-252A6EC361C8}"/>
              </a:ext>
            </a:extLst>
          </p:cNvPr>
          <p:cNvSpPr>
            <a:spLocks noGrp="1"/>
          </p:cNvSpPr>
          <p:nvPr>
            <p:ph type="sldNum" sz="quarter" idx="12"/>
          </p:nvPr>
        </p:nvSpPr>
        <p:spPr/>
        <p:txBody>
          <a:bodyPr/>
          <a:lstStyle/>
          <a:p>
            <a:fld id="{7862E71F-F1B6-4C7E-9D71-C71FB9227EF1}" type="slidenum">
              <a:rPr lang="en-US" smtClean="0"/>
              <a:t>‹#›</a:t>
            </a:fld>
            <a:endParaRPr lang="en-US"/>
          </a:p>
        </p:txBody>
      </p:sp>
    </p:spTree>
    <p:extLst>
      <p:ext uri="{BB962C8B-B14F-4D97-AF65-F5344CB8AC3E}">
        <p14:creationId xmlns:p14="http://schemas.microsoft.com/office/powerpoint/2010/main" val="4264024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D9373B-D192-4030-A131-484E710846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0300B2-4A32-458C-BC5E-9015D5C6F6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85AD2-12C7-48FF-AB4D-95580D9E9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74710-D2E0-4A86-964F-F67F758776B4}" type="datetimeFigureOut">
              <a:rPr lang="en-US" smtClean="0"/>
              <a:t>2/6/2023</a:t>
            </a:fld>
            <a:endParaRPr lang="en-US"/>
          </a:p>
        </p:txBody>
      </p:sp>
      <p:sp>
        <p:nvSpPr>
          <p:cNvPr id="5" name="Footer Placeholder 4">
            <a:extLst>
              <a:ext uri="{FF2B5EF4-FFF2-40B4-BE49-F238E27FC236}">
                <a16:creationId xmlns:a16="http://schemas.microsoft.com/office/drawing/2014/main" id="{84ABA136-6945-41AC-A587-2B24129024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A05CF3C-2A3B-4275-9B8D-A5B0DDE0CD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2E71F-F1B6-4C7E-9D71-C71FB9227EF1}" type="slidenum">
              <a:rPr lang="en-US" smtClean="0"/>
              <a:t>‹#›</a:t>
            </a:fld>
            <a:endParaRPr lang="en-US"/>
          </a:p>
        </p:txBody>
      </p:sp>
    </p:spTree>
    <p:extLst>
      <p:ext uri="{BB962C8B-B14F-4D97-AF65-F5344CB8AC3E}">
        <p14:creationId xmlns:p14="http://schemas.microsoft.com/office/powerpoint/2010/main" val="2172674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After%20sunset,%20the%20pattern%20may%20reverse.%20The%20rapid%20cooling%20of%20the%20air%20along%20the%20mountain%20slopes%20produces%20a%20layer%20of%20cooler%20air%20next%20to%20the%20ground.%20Because%20cool%20air%20is%20denser%20than%20warm%20air,%20it%20moves%20downslope%20into%20the%20valley.%20Such%20a%20movement%20of%20air,%20illustrated%20in%20Figure%2014B,%20is%20called%20a%20mountain%20breeze.%20In%20the%20Grand%20Canyon%20at%20night,%20the%20sound%20of%20cold%20air%20rushing%20down%20the%20sides%20of%20the%20canyon%20can%20be%20louder%20than%20the%20sound%20of%20the%20Colorado%20River%20below."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E8C837C-7B1D-40A1-8471-03174AF5D308}"/>
              </a:ext>
            </a:extLst>
          </p:cNvPr>
          <p:cNvSpPr>
            <a:spLocks noGrp="1" noChangeArrowheads="1"/>
          </p:cNvSpPr>
          <p:nvPr>
            <p:ph type="title"/>
          </p:nvPr>
        </p:nvSpPr>
        <p:spPr>
          <a:xfrm>
            <a:off x="1981200" y="274638"/>
            <a:ext cx="8229600" cy="457200"/>
          </a:xfrm>
        </p:spPr>
        <p:txBody>
          <a:bodyPr/>
          <a:lstStyle/>
          <a:p>
            <a:pPr eaLnBrk="1" hangingPunct="1"/>
            <a:r>
              <a:rPr lang="en-US" altLang="en-US" sz="2400"/>
              <a:t>Local Winds</a:t>
            </a:r>
          </a:p>
        </p:txBody>
      </p:sp>
      <p:sp>
        <p:nvSpPr>
          <p:cNvPr id="20483" name="Rectangle 3">
            <a:extLst>
              <a:ext uri="{FF2B5EF4-FFF2-40B4-BE49-F238E27FC236}">
                <a16:creationId xmlns:a16="http://schemas.microsoft.com/office/drawing/2014/main" id="{AD3C3B01-3161-43FD-93F8-C559AB736289}"/>
              </a:ext>
            </a:extLst>
          </p:cNvPr>
          <p:cNvSpPr>
            <a:spLocks noGrp="1" noChangeArrowheads="1"/>
          </p:cNvSpPr>
          <p:nvPr>
            <p:ph type="body" idx="1"/>
          </p:nvPr>
        </p:nvSpPr>
        <p:spPr>
          <a:xfrm>
            <a:off x="1981200" y="731839"/>
            <a:ext cx="8229600" cy="5851525"/>
          </a:xfrm>
        </p:spPr>
        <p:txBody>
          <a:bodyPr/>
          <a:lstStyle/>
          <a:p>
            <a:pPr eaLnBrk="1" hangingPunct="1">
              <a:defRPr/>
            </a:pPr>
            <a:r>
              <a:rPr lang="en-US" altLang="en-US" sz="1800" dirty="0"/>
              <a:t>Defined as winds that develop due to local surface differences in heating and cooling. </a:t>
            </a:r>
          </a:p>
          <a:p>
            <a:pPr eaLnBrk="1" hangingPunct="1">
              <a:defRPr/>
            </a:pPr>
            <a:r>
              <a:rPr lang="en-US" altLang="en-US" sz="1800" dirty="0"/>
              <a:t>Develop best in otherwise clear and calm conditions, where daytime solar radiation input or </a:t>
            </a:r>
            <a:r>
              <a:rPr lang="en-US" altLang="en-US" sz="1800" dirty="0" err="1"/>
              <a:t>nightime</a:t>
            </a:r>
            <a:r>
              <a:rPr lang="en-US" altLang="en-US" sz="1800" dirty="0"/>
              <a:t> terrestrial radiation output are maximized.</a:t>
            </a:r>
          </a:p>
          <a:p>
            <a:pPr marL="0" indent="0">
              <a:buNone/>
              <a:defRPr/>
            </a:pPr>
            <a:endParaRPr lang="en-US" altLang="en-US" sz="1800" dirty="0"/>
          </a:p>
          <a:p>
            <a:pPr marL="0" indent="0">
              <a:buNone/>
              <a:defRPr/>
            </a:pPr>
            <a:r>
              <a:rPr lang="en-US" altLang="en-US" sz="1800" dirty="0"/>
              <a:t>Types:</a:t>
            </a:r>
          </a:p>
          <a:p>
            <a:pPr eaLnBrk="1" hangingPunct="1">
              <a:defRPr/>
            </a:pPr>
            <a:r>
              <a:rPr lang="en-US" altLang="en-US" sz="1800" b="1" dirty="0"/>
              <a:t>Sea breezes </a:t>
            </a:r>
            <a:r>
              <a:rPr lang="en-US" altLang="en-US" sz="1800" dirty="0"/>
              <a:t>happen when interior areas heat up more than adjoining sea surfaces and wind blows onshore (late morning through early evening typically strongest)</a:t>
            </a:r>
          </a:p>
          <a:p>
            <a:pPr eaLnBrk="1" hangingPunct="1">
              <a:defRPr/>
            </a:pPr>
            <a:r>
              <a:rPr lang="en-US" altLang="en-US" sz="1800" b="1" dirty="0"/>
              <a:t>Land breezes </a:t>
            </a:r>
            <a:r>
              <a:rPr lang="en-US" altLang="en-US" sz="1800" dirty="0"/>
              <a:t>happen at night when strong nighttime radiational cooling of land makes surface cooler than the adjoining sea areas.  Offshore flow.</a:t>
            </a:r>
          </a:p>
          <a:p>
            <a:pPr eaLnBrk="1" hangingPunct="1">
              <a:defRPr/>
            </a:pPr>
            <a:r>
              <a:rPr lang="en-US" altLang="en-US" sz="1800" b="1" dirty="0"/>
              <a:t>Thermal</a:t>
            </a:r>
            <a:r>
              <a:rPr lang="en-US" altLang="en-US" sz="1800" dirty="0"/>
              <a:t> (aka </a:t>
            </a:r>
            <a:r>
              <a:rPr lang="en-US" altLang="en-US" sz="1800" b="1" dirty="0"/>
              <a:t>upslope</a:t>
            </a:r>
            <a:r>
              <a:rPr lang="en-US" altLang="en-US" sz="1800" dirty="0"/>
              <a:t>) winds happen during daytime surface heating of slopes.  Movement is upslope.</a:t>
            </a:r>
          </a:p>
          <a:p>
            <a:pPr eaLnBrk="1" hangingPunct="1">
              <a:defRPr/>
            </a:pPr>
            <a:r>
              <a:rPr lang="en-US" altLang="en-US" sz="1800" b="1" dirty="0"/>
              <a:t>Katabatic</a:t>
            </a:r>
            <a:r>
              <a:rPr lang="en-US" altLang="en-US" sz="1800" dirty="0"/>
              <a:t> or drainage winds happen when efficient nighttime radiation cooling of slopes forms a layer of relatively cold and therefore dense air that flows under force of gravity downhill.</a:t>
            </a:r>
          </a:p>
          <a:p>
            <a:pPr eaLnBrk="1" hangingPunct="1">
              <a:defRPr/>
            </a:pPr>
            <a:r>
              <a:rPr lang="en-US" altLang="en-US" sz="1800" b="1" dirty="0"/>
              <a:t>Valley</a:t>
            </a:r>
            <a:r>
              <a:rPr lang="en-US" altLang="en-US" sz="1800" dirty="0"/>
              <a:t> </a:t>
            </a:r>
            <a:r>
              <a:rPr lang="en-US" altLang="en-US" sz="1800" b="1" dirty="0"/>
              <a:t>winds</a:t>
            </a:r>
            <a:r>
              <a:rPr lang="en-US" altLang="en-US" sz="1800" dirty="0"/>
              <a:t> flow up valleys into heated adjoining mountains, while in the same environments </a:t>
            </a:r>
            <a:r>
              <a:rPr lang="en-US" altLang="en-US" sz="1800" dirty="0" err="1"/>
              <a:t>nightime</a:t>
            </a:r>
            <a:r>
              <a:rPr lang="en-US" altLang="en-US" sz="1800" dirty="0"/>
              <a:t> </a:t>
            </a:r>
            <a:r>
              <a:rPr lang="en-US" altLang="en-US" sz="1800" b="1" dirty="0"/>
              <a:t>mountain winds </a:t>
            </a:r>
            <a:r>
              <a:rPr lang="en-US" altLang="en-US" sz="1800" dirty="0"/>
              <a:t>flow downhill and </a:t>
            </a:r>
            <a:r>
              <a:rPr lang="en-US" altLang="en-US" sz="1800" dirty="0" err="1"/>
              <a:t>downvalley</a:t>
            </a:r>
            <a:r>
              <a:rPr lang="en-US" altLang="en-US" sz="1800" dirty="0"/>
              <a:t> (see next slide for more)</a:t>
            </a:r>
          </a:p>
          <a:p>
            <a:pPr marL="0" indent="0">
              <a:buNone/>
              <a:defRPr/>
            </a:pPr>
            <a:endParaRPr lang="en-US" altLang="en-US" sz="1800" dirty="0"/>
          </a:p>
        </p:txBody>
      </p:sp>
    </p:spTree>
    <p:extLst>
      <p:ext uri="{BB962C8B-B14F-4D97-AF65-F5344CB8AC3E}">
        <p14:creationId xmlns:p14="http://schemas.microsoft.com/office/powerpoint/2010/main" val="4104056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6EB1-84D0-4909-93E3-AA715CC73E6C}"/>
              </a:ext>
            </a:extLst>
          </p:cNvPr>
          <p:cNvSpPr>
            <a:spLocks noGrp="1"/>
          </p:cNvSpPr>
          <p:nvPr>
            <p:ph type="title"/>
          </p:nvPr>
        </p:nvSpPr>
        <p:spPr>
          <a:xfrm>
            <a:off x="1981200" y="1524000"/>
            <a:ext cx="8229600" cy="990600"/>
          </a:xfrm>
        </p:spPr>
        <p:txBody>
          <a:bodyPr>
            <a:normAutofit fontScale="90000"/>
          </a:bodyPr>
          <a:lstStyle/>
          <a:p>
            <a:pPr algn="l">
              <a:defRPr/>
            </a:pPr>
            <a:br>
              <a:rPr lang="en-US" sz="1480" dirty="0"/>
            </a:br>
            <a:r>
              <a:rPr lang="en-US" sz="1480" dirty="0"/>
              <a:t>			</a:t>
            </a:r>
            <a:r>
              <a:rPr lang="en-US" sz="2000" b="1" dirty="0"/>
              <a:t>Valley and Mountain Breezes</a:t>
            </a:r>
            <a:br>
              <a:rPr lang="en-US" sz="1800" b="1" dirty="0"/>
            </a:br>
            <a:br>
              <a:rPr lang="en-US" sz="1800" b="1" dirty="0"/>
            </a:br>
            <a:r>
              <a:rPr lang="en-US" sz="1600" dirty="0"/>
              <a:t>A daily wind similar to land and sea breezes occurs in many mountainous regions. During daylight hours, the air along the slopes of the mountains is heated more intensely than the air at the same elevation over the valley floor. Because this warmer air on the mountain slopes is less dense, it glides up along the slope and generates a valley breeze (Figure A). The occurrence of these daytime upslope breezes can often be identified by the cumulus clouds that develop on adjacent mountain peaks.</a:t>
            </a:r>
            <a:br>
              <a:rPr lang="en-US" sz="1600" dirty="0"/>
            </a:br>
            <a:br>
              <a:rPr lang="en-US" sz="1600" dirty="0"/>
            </a:br>
            <a:r>
              <a:rPr lang="en-US" sz="1600" dirty="0"/>
              <a:t>After sunset, the pattern may reverse. The rapid cooling of the air along the mountain slopes produces a layer of cooler air next to the ground. Because cool air is denser than warm air, it moves downslope into the valley. Such a movement of air (Figure B), is called a mountain breeze. In the Grand Canyon at night, the sound of cold air rushing down the sides of the canyon can be louder than the sound of the Colorado River below. Source </a:t>
            </a:r>
            <a:r>
              <a:rPr lang="en-US" sz="1600" dirty="0">
                <a:hlinkClick r:id="rId2" action="ppaction://hlinkfile"/>
              </a:rPr>
              <a:t>here</a:t>
            </a:r>
            <a:r>
              <a:rPr lang="en-US" sz="1600" dirty="0"/>
              <a:t>.</a:t>
            </a:r>
          </a:p>
        </p:txBody>
      </p:sp>
      <p:pic>
        <p:nvPicPr>
          <p:cNvPr id="21507" name="Picture 2" descr="http://cosscience1.pbworks.com/f/1248192503/Module7-027.png">
            <a:extLst>
              <a:ext uri="{FF2B5EF4-FFF2-40B4-BE49-F238E27FC236}">
                <a16:creationId xmlns:a16="http://schemas.microsoft.com/office/drawing/2014/main" id="{66C58609-3176-43BF-911D-73C5F6AB5FE9}"/>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73364" y="4114801"/>
            <a:ext cx="6751637" cy="2663825"/>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3D47A781-D186-4D18-95A2-500F74F64369}"/>
              </a:ext>
            </a:extLst>
          </p:cNvPr>
          <p:cNvSpPr>
            <a:spLocks noGrp="1" noChangeArrowheads="1"/>
          </p:cNvSpPr>
          <p:nvPr>
            <p:ph type="title"/>
          </p:nvPr>
        </p:nvSpPr>
        <p:spPr/>
        <p:txBody>
          <a:bodyPr/>
          <a:lstStyle/>
          <a:p>
            <a:r>
              <a:rPr lang="en-US" altLang="en-US" sz="3200"/>
              <a:t>Monsoonal Wind Systems</a:t>
            </a:r>
          </a:p>
        </p:txBody>
      </p:sp>
      <p:sp>
        <p:nvSpPr>
          <p:cNvPr id="22531" name="Content Placeholder 2">
            <a:extLst>
              <a:ext uri="{FF2B5EF4-FFF2-40B4-BE49-F238E27FC236}">
                <a16:creationId xmlns:a16="http://schemas.microsoft.com/office/drawing/2014/main" id="{4A7FB280-24B7-4CBD-B9DA-4D6FCD05FE43}"/>
              </a:ext>
            </a:extLst>
          </p:cNvPr>
          <p:cNvSpPr>
            <a:spLocks noGrp="1" noChangeArrowheads="1"/>
          </p:cNvSpPr>
          <p:nvPr>
            <p:ph idx="1"/>
          </p:nvPr>
        </p:nvSpPr>
        <p:spPr>
          <a:xfrm>
            <a:off x="2133600" y="1600201"/>
            <a:ext cx="8229600" cy="4525963"/>
          </a:xfrm>
        </p:spPr>
        <p:txBody>
          <a:bodyPr/>
          <a:lstStyle/>
          <a:p>
            <a:r>
              <a:rPr lang="en-US" altLang="en-US" sz="2000"/>
              <a:t>Seasonal wind changes that happen at a regional/continental scale due to seasonal reversals of onshore-offshore temperature differences.</a:t>
            </a:r>
          </a:p>
          <a:p>
            <a:r>
              <a:rPr lang="en-US" altLang="en-US" sz="2000"/>
              <a:t>Summer: onshore circulations from very warm oceans, rain!</a:t>
            </a:r>
          </a:p>
          <a:p>
            <a:r>
              <a:rPr lang="en-US" altLang="en-US" sz="2000"/>
              <a:t>Winter: offshore circulations, dry</a:t>
            </a:r>
          </a:p>
          <a:p>
            <a:endParaRPr lang="en-US" altLang="en-US" sz="2000"/>
          </a:p>
          <a:p>
            <a:r>
              <a:rPr lang="en-US" altLang="en-US" sz="2000"/>
              <a:t>Where?  S &amp; SE Asia, Eq. Africa, a bit of S. America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93C44BE3-A711-43AF-A753-2FE47DE93FFE}"/>
              </a:ext>
            </a:extLst>
          </p:cNvPr>
          <p:cNvSpPr>
            <a:spLocks noGrp="1" noChangeArrowheads="1"/>
          </p:cNvSpPr>
          <p:nvPr>
            <p:ph type="title"/>
          </p:nvPr>
        </p:nvSpPr>
        <p:spPr>
          <a:xfrm>
            <a:off x="3316288" y="4800600"/>
            <a:ext cx="5486400" cy="914400"/>
          </a:xfrm>
        </p:spPr>
        <p:txBody>
          <a:bodyPr/>
          <a:lstStyle/>
          <a:p>
            <a:r>
              <a:rPr lang="en-US" altLang="en-US" sz="2800"/>
              <a:t>South Asian Summer Monsoon</a:t>
            </a:r>
            <a:br>
              <a:rPr lang="en-US" altLang="en-US"/>
            </a:br>
            <a:endParaRPr lang="en-US" altLang="en-US"/>
          </a:p>
        </p:txBody>
      </p:sp>
      <p:pic>
        <p:nvPicPr>
          <p:cNvPr id="23555" name="Picture Placeholder 4">
            <a:extLst>
              <a:ext uri="{FF2B5EF4-FFF2-40B4-BE49-F238E27FC236}">
                <a16:creationId xmlns:a16="http://schemas.microsoft.com/office/drawing/2014/main" id="{08437F26-4FA7-4AF3-8695-9E56B825FE61}"/>
              </a:ext>
            </a:extLst>
          </p:cNvPr>
          <p:cNvPicPr>
            <a:picLocks noGrp="1" noChangeAspect="1" noChangeArrowheads="1"/>
          </p:cNvPicPr>
          <p:nvPr>
            <p:ph type="pic" idx="1"/>
          </p:nvPr>
        </p:nvPicPr>
        <p:blipFill>
          <a:blip r:embed="rId2">
            <a:extLst>
              <a:ext uri="{28A0092B-C50C-407E-A947-70E740481C1C}">
                <a14:useLocalDpi xmlns:a14="http://schemas.microsoft.com/office/drawing/2010/main" val="0"/>
              </a:ext>
            </a:extLst>
          </a:blip>
          <a:srcRect t="14313" b="14313"/>
          <a:stretch>
            <a:fillRect/>
          </a:stretch>
        </p:blip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428</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Local Winds</vt:lpstr>
      <vt:lpstr>    Valley and Mountain Breezes  A daily wind similar to land and sea breezes occurs in many mountainous regions. During daylight hours, the air along the slopes of the mountains is heated more intensely than the air at the same elevation over the valley floor. Because this warmer air on the mountain slopes is less dense, it glides up along the slope and generates a valley breeze (Figure A). The occurrence of these daytime upslope breezes can often be identified by the cumulus clouds that develop on adjacent mountain peaks.  After sunset, the pattern may reverse. The rapid cooling of the air along the mountain slopes produces a layer of cooler air next to the ground. Because cool air is denser than warm air, it moves downslope into the valley. Such a movement of air (Figure B), is called a mountain breeze. In the Grand Canyon at night, the sound of cold air rushing down the sides of the canyon can be louder than the sound of the Colorado River below. Source here.</vt:lpstr>
      <vt:lpstr>Monsoonal Wind Systems</vt:lpstr>
      <vt:lpstr>South Asian Summer Monsoon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Winds</dc:title>
  <dc:creator>Mike McGlade</dc:creator>
  <cp:lastModifiedBy>Mike McGlade</cp:lastModifiedBy>
  <cp:revision>1</cp:revision>
  <dcterms:created xsi:type="dcterms:W3CDTF">2023-02-06T18:29:42Z</dcterms:created>
  <dcterms:modified xsi:type="dcterms:W3CDTF">2023-02-06T19:53:59Z</dcterms:modified>
</cp:coreProperties>
</file>